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79" d="100"/>
          <a:sy n="79" d="100"/>
        </p:scale>
        <p:origin x="76" y="1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758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744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8975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Jerrett Gonsalves</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1" name="Audio 20">
            <a:hlinkClick r:id="" action="ppaction://media"/>
            <a:extLst>
              <a:ext uri="{FF2B5EF4-FFF2-40B4-BE49-F238E27FC236}">
                <a16:creationId xmlns:a16="http://schemas.microsoft.com/office/drawing/2014/main" id="{DA102809-EB80-8E21-6DB0-151BF6B5E49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63"/>
    </mc:Choice>
    <mc:Fallback>
      <p:transition spd="slow" advTm="7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5DE8B3A3-2FF1-090B-7E04-8ED14BA54CB4}"/>
              </a:ext>
            </a:extLst>
          </p:cNvPr>
          <p:cNvSpPr txBox="1"/>
          <p:nvPr/>
        </p:nvSpPr>
        <p:spPr>
          <a:xfrm>
            <a:off x="5778631" y="1442301"/>
            <a:ext cx="5727569" cy="523220"/>
          </a:xfrm>
          <a:prstGeom prst="rect">
            <a:avLst/>
          </a:prstGeom>
          <a:noFill/>
        </p:spPr>
        <p:txBody>
          <a:bodyPr wrap="square" rtlCol="0">
            <a:spAutoFit/>
          </a:bodyPr>
          <a:lstStyle/>
          <a:p>
            <a:pPr algn="r"/>
            <a:r>
              <a:rPr lang="en-US" sz="2800" dirty="0">
                <a:solidFill>
                  <a:schemeClr val="bg1"/>
                </a:solidFill>
                <a:latin typeface="Century Gothic" panose="020B0502020202020204" pitchFamily="34" charset="0"/>
              </a:rPr>
              <a:t>Testing std::vector</a:t>
            </a:r>
          </a:p>
        </p:txBody>
      </p:sp>
      <p:pic>
        <p:nvPicPr>
          <p:cNvPr id="4" name="Picture 3" descr="A computer screen shot of a program code&#10;&#10;Description automatically generated">
            <a:extLst>
              <a:ext uri="{FF2B5EF4-FFF2-40B4-BE49-F238E27FC236}">
                <a16:creationId xmlns:a16="http://schemas.microsoft.com/office/drawing/2014/main" id="{C9FCBD58-27F5-406F-E62E-C93E01362D21}"/>
              </a:ext>
            </a:extLst>
          </p:cNvPr>
          <p:cNvPicPr>
            <a:picLocks noChangeAspect="1"/>
          </p:cNvPicPr>
          <p:nvPr/>
        </p:nvPicPr>
        <p:blipFill>
          <a:blip r:embed="rId7"/>
          <a:stretch>
            <a:fillRect/>
          </a:stretch>
        </p:blipFill>
        <p:spPr>
          <a:xfrm>
            <a:off x="1189261" y="2524707"/>
            <a:ext cx="8972834" cy="3780432"/>
          </a:xfrm>
          <a:prstGeom prst="rect">
            <a:avLst/>
          </a:prstGeom>
        </p:spPr>
      </p:pic>
      <p:pic>
        <p:nvPicPr>
          <p:cNvPr id="5" name="Audio 4">
            <a:hlinkClick r:id="" action="ppaction://media"/>
            <a:extLst>
              <a:ext uri="{FF2B5EF4-FFF2-40B4-BE49-F238E27FC236}">
                <a16:creationId xmlns:a16="http://schemas.microsoft.com/office/drawing/2014/main" id="{7523F3DD-DE02-6309-4006-7508AB437A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57132125"/>
      </p:ext>
    </p:extLst>
  </p:cSld>
  <p:clrMapOvr>
    <a:masterClrMapping/>
  </p:clrMapOvr>
  <mc:AlternateContent xmlns:mc="http://schemas.openxmlformats.org/markup-compatibility/2006">
    <mc:Choice xmlns:p14="http://schemas.microsoft.com/office/powerpoint/2010/main" Requires="p14">
      <p:transition spd="slow" p14:dur="2000" advTm="37020"/>
    </mc:Choice>
    <mc:Fallback>
      <p:transition spd="slow" advTm="37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5DE8B3A3-2FF1-090B-7E04-8ED14BA54CB4}"/>
              </a:ext>
            </a:extLst>
          </p:cNvPr>
          <p:cNvSpPr txBox="1"/>
          <p:nvPr/>
        </p:nvSpPr>
        <p:spPr>
          <a:xfrm>
            <a:off x="5778631" y="1442301"/>
            <a:ext cx="5727569" cy="523220"/>
          </a:xfrm>
          <a:prstGeom prst="rect">
            <a:avLst/>
          </a:prstGeom>
          <a:noFill/>
        </p:spPr>
        <p:txBody>
          <a:bodyPr wrap="square" rtlCol="0">
            <a:spAutoFit/>
          </a:bodyPr>
          <a:lstStyle/>
          <a:p>
            <a:pPr algn="r"/>
            <a:r>
              <a:rPr lang="en-US" sz="2800" dirty="0">
                <a:solidFill>
                  <a:schemeClr val="bg1"/>
                </a:solidFill>
                <a:latin typeface="Century Gothic" panose="020B0502020202020204" pitchFamily="34" charset="0"/>
              </a:rPr>
              <a:t>Testing std::vector</a:t>
            </a:r>
          </a:p>
        </p:txBody>
      </p:sp>
      <p:pic>
        <p:nvPicPr>
          <p:cNvPr id="4" name="Picture 3" descr="A screen shot of a computer code&#10;&#10;Description automatically generated">
            <a:extLst>
              <a:ext uri="{FF2B5EF4-FFF2-40B4-BE49-F238E27FC236}">
                <a16:creationId xmlns:a16="http://schemas.microsoft.com/office/drawing/2014/main" id="{499E6159-FBAE-24A8-28C2-AB67D0CE3511}"/>
              </a:ext>
            </a:extLst>
          </p:cNvPr>
          <p:cNvPicPr>
            <a:picLocks noChangeAspect="1"/>
          </p:cNvPicPr>
          <p:nvPr/>
        </p:nvPicPr>
        <p:blipFill>
          <a:blip r:embed="rId7"/>
          <a:stretch>
            <a:fillRect/>
          </a:stretch>
        </p:blipFill>
        <p:spPr>
          <a:xfrm>
            <a:off x="923113" y="2775387"/>
            <a:ext cx="10500475" cy="2117093"/>
          </a:xfrm>
          <a:prstGeom prst="rect">
            <a:avLst/>
          </a:prstGeom>
        </p:spPr>
      </p:pic>
      <p:pic>
        <p:nvPicPr>
          <p:cNvPr id="5" name="Audio 4">
            <a:hlinkClick r:id="" action="ppaction://media"/>
            <a:extLst>
              <a:ext uri="{FF2B5EF4-FFF2-40B4-BE49-F238E27FC236}">
                <a16:creationId xmlns:a16="http://schemas.microsoft.com/office/drawing/2014/main" id="{03BEF1EA-EB10-6210-EADA-73DD2F11281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01520392"/>
      </p:ext>
    </p:extLst>
  </p:cSld>
  <p:clrMapOvr>
    <a:masterClrMapping/>
  </p:clrMapOvr>
  <mc:AlternateContent xmlns:mc="http://schemas.openxmlformats.org/markup-compatibility/2006">
    <mc:Choice xmlns:p14="http://schemas.microsoft.com/office/powerpoint/2010/main" Requires="p14">
      <p:transition spd="slow" p14:dur="2000" advTm="14662"/>
    </mc:Choice>
    <mc:Fallback>
      <p:transition spd="slow" advTm="1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60E0F4F-32D7-C126-F066-FCC47E8E00E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872"/>
    </mc:Choice>
    <mc:Fallback>
      <p:transition spd="slow" advTm="8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Automate builds and tests in a CI/CD pipeline for cloud deployments (AWS </a:t>
            </a:r>
            <a:r>
              <a:rPr lang="en-US" dirty="0" err="1"/>
              <a:t>CodeBuild</a:t>
            </a:r>
            <a:r>
              <a:rPr lang="en-US" dirty="0"/>
              <a:t>, AWS </a:t>
            </a:r>
            <a:r>
              <a:rPr lang="en-US" dirty="0" err="1"/>
              <a:t>CodePipeline</a:t>
            </a:r>
            <a:r>
              <a:rPr lang="en-US" dirty="0"/>
              <a:t>)</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Utilize tools such as </a:t>
            </a:r>
            <a:r>
              <a:rPr lang="en-US" dirty="0" err="1"/>
              <a:t>CppCheck</a:t>
            </a:r>
            <a:r>
              <a:rPr lang="en-US" dirty="0"/>
              <a:t> for detecting logical vulnerabilities</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Monitor cloud deployments using AWS CloudWatch</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EF9B45A-4C7B-DC7A-4300-B782FD7D51D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605"/>
    </mc:Choice>
    <mc:Fallback>
      <p:transition spd="slow" advTm="24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Problem: Current implementation does not have a standardized strategy for implementing security in new and maintained systems.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Solution: Create and implement a series of security standards and policies to be enforced in every stage of development including monitoring and maintaining systems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Downside: Incurs short-term costs to design, implement, and train employees on new standards of security</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Benefits: Reduce vulnerabilities and instill trust in clients and user base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76DAF5F-64DE-528F-4E94-83B730F9E3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970"/>
    </mc:Choice>
    <mc:Fallback>
      <p:transition spd="slow" advTm="45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57300" lvl="2">
              <a:spcBef>
                <a:spcPts val="0"/>
              </a:spcBef>
            </a:pPr>
            <a:r>
              <a:rPr lang="en-US" sz="2200" dirty="0"/>
              <a:t>Verify security standards by creating effective penetration testing plans that occur on a regular basis</a:t>
            </a:r>
          </a:p>
          <a:p>
            <a:pPr marL="1714500" lvl="3">
              <a:spcBef>
                <a:spcPts val="0"/>
              </a:spcBef>
            </a:pPr>
            <a:r>
              <a:rPr lang="en-US" sz="2000" dirty="0"/>
              <a:t>Provides verification that security standards are effective and allows for identification of vulnerabilities before malicious actors</a:t>
            </a:r>
          </a:p>
          <a:p>
            <a:pPr marL="1714500" lvl="3">
              <a:spcBef>
                <a:spcPts val="0"/>
              </a:spcBef>
            </a:pPr>
            <a:endParaRPr lang="en-US" sz="2000" dirty="0"/>
          </a:p>
          <a:p>
            <a:pPr marL="1257300" lvl="2">
              <a:spcBef>
                <a:spcPts val="0"/>
              </a:spcBef>
            </a:pPr>
            <a:r>
              <a:rPr lang="en-US" sz="2200" dirty="0"/>
              <a:t>Prevent exploitation of social engineering by providing regular training</a:t>
            </a:r>
          </a:p>
          <a:p>
            <a:pPr marL="1257300" lvl="2">
              <a:spcBef>
                <a:spcPts val="0"/>
              </a:spcBef>
            </a:pPr>
            <a:endParaRPr sz="2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5EB22D9-776F-B07A-860E-3E8C2E97D5C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55"/>
    </mc:Choice>
    <mc:Fallback>
      <p:transition spd="slow" advTm="25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 a set of documented standards that employees adhere to prevent common security vulnerabilities</a:t>
            </a:r>
          </a:p>
          <a:p>
            <a:pPr marL="685800" lvl="1" indent="-228600">
              <a:spcBef>
                <a:spcPts val="0"/>
              </a:spcBef>
              <a:buSzPts val="2200"/>
            </a:pPr>
            <a:r>
              <a:rPr lang="en-US" dirty="0"/>
              <a:t>Verified adherence through reviews and automation tools</a:t>
            </a:r>
          </a:p>
          <a:p>
            <a:pPr marL="685800" lvl="1" indent="-228600">
              <a:spcBef>
                <a:spcPts val="0"/>
              </a:spcBef>
              <a:buSzPts val="2200"/>
            </a:pPr>
            <a:endParaRPr lang="en-US" dirty="0"/>
          </a:p>
          <a:p>
            <a:pPr marL="228600" indent="-228600">
              <a:spcBef>
                <a:spcPts val="0"/>
              </a:spcBef>
              <a:buSzPts val="2200"/>
            </a:pPr>
            <a:r>
              <a:rPr lang="en-US" dirty="0"/>
              <a:t>Update training regularly with information about latest news </a:t>
            </a:r>
            <a:r>
              <a:rPr lang="en-US"/>
              <a:t>in security</a:t>
            </a:r>
            <a:endParaRPr lang="en-US"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6F38479-EA61-67E9-3CA6-A40814A9393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51"/>
    </mc:Choice>
    <mc:Fallback>
      <p:transition spd="slow" advTm="23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457200" algn="l">
              <a:buNone/>
            </a:pPr>
            <a:r>
              <a:rPr lang="en-US" b="0" i="0" dirty="0">
                <a:solidFill>
                  <a:schemeClr val="bg1"/>
                </a:solidFill>
                <a:effectLst/>
                <a:latin typeface="Times New Roman" panose="02020603050405020304" pitchFamily="18" charset="0"/>
              </a:rPr>
              <a:t>IBM. (2023). </a:t>
            </a:r>
            <a:r>
              <a:rPr lang="en-US" b="0" i="1" dirty="0">
                <a:solidFill>
                  <a:schemeClr val="bg1"/>
                </a:solidFill>
                <a:effectLst/>
                <a:latin typeface="Times New Roman" panose="02020603050405020304" pitchFamily="18" charset="0"/>
              </a:rPr>
              <a:t>What is Social Engineering? | IBM</a:t>
            </a:r>
            <a:r>
              <a:rPr lang="en-US" b="0" i="0" dirty="0">
                <a:solidFill>
                  <a:schemeClr val="bg1"/>
                </a:solidFill>
                <a:effectLst/>
                <a:latin typeface="Times New Roman" panose="02020603050405020304" pitchFamily="18" charset="0"/>
              </a:rPr>
              <a:t>. Www.ibm.com. 	https://www.ibm.com/topics/social-engineering</a:t>
            </a:r>
          </a:p>
          <a:p>
            <a:pPr marL="0" indent="-457200" algn="l">
              <a:buNone/>
            </a:pPr>
            <a:r>
              <a:rPr lang="en-US" b="0" i="0" dirty="0">
                <a:solidFill>
                  <a:schemeClr val="bg1"/>
                </a:solidFill>
                <a:effectLst/>
                <a:latin typeface="Times New Roman" panose="02020603050405020304" pitchFamily="18" charset="0"/>
              </a:rPr>
              <a:t>Yasar, K. (2021, May). </a:t>
            </a:r>
            <a:r>
              <a:rPr lang="en-US" b="0" i="1" dirty="0">
                <a:solidFill>
                  <a:schemeClr val="bg1"/>
                </a:solidFill>
                <a:effectLst/>
                <a:latin typeface="Times New Roman" panose="02020603050405020304" pitchFamily="18" charset="0"/>
              </a:rPr>
              <a:t>What is pen testing?</a:t>
            </a:r>
            <a:r>
              <a:rPr lang="en-US" b="0" i="0" dirty="0">
                <a:solidFill>
                  <a:schemeClr val="bg1"/>
                </a:solidFill>
                <a:effectLst/>
                <a:latin typeface="Times New Roman" panose="02020603050405020304" pitchFamily="18" charset="0"/>
              </a:rPr>
              <a:t> </a:t>
            </a:r>
            <a:r>
              <a:rPr lang="en-US" b="0" i="0" dirty="0" err="1">
                <a:solidFill>
                  <a:schemeClr val="bg1"/>
                </a:solidFill>
                <a:effectLst/>
                <a:latin typeface="Times New Roman" panose="02020603050405020304" pitchFamily="18" charset="0"/>
              </a:rPr>
              <a:t>SearchSecurity</a:t>
            </a:r>
            <a:r>
              <a:rPr lang="en-US" b="0" i="0" dirty="0">
                <a:solidFill>
                  <a:schemeClr val="bg1"/>
                </a:solidFill>
                <a:effectLst/>
                <a:latin typeface="Times New Roman" panose="02020603050405020304" pitchFamily="18" charset="0"/>
              </a:rPr>
              <a:t>. 	https://www.techtarget.com/searchsecurity/definition/penetration-testing</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FAD85A4-67E0-9B90-451C-33CEA46F555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73"/>
    </mc:Choice>
    <mc:Fallback>
      <p:transition spd="slow" advTm="1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4543764" cy="4024125"/>
          </a:xfrm>
          <a:prstGeom prst="rect">
            <a:avLst/>
          </a:prstGeom>
          <a:noFill/>
          <a:ln>
            <a:noFill/>
          </a:ln>
        </p:spPr>
        <p:txBody>
          <a:bodyPr spcFirstLastPara="1" wrap="square" lIns="91425" tIns="45700" rIns="91425" bIns="45700" anchor="t" anchorCtr="0">
            <a:normAutofit/>
          </a:bodyPr>
          <a:lstStyle/>
          <a:p>
            <a:pPr marL="342900">
              <a:buSzPts val="2200"/>
            </a:pPr>
            <a:r>
              <a:rPr lang="en-US" dirty="0"/>
              <a:t>Protect against common code vulnerabilities</a:t>
            </a:r>
          </a:p>
          <a:p>
            <a:pPr marL="342900">
              <a:buSzPts val="2200"/>
            </a:pPr>
            <a:r>
              <a:rPr lang="en-US" dirty="0"/>
              <a:t>Educates our developers on the ways that code can be exploited</a:t>
            </a:r>
          </a:p>
          <a:p>
            <a:pPr marL="342900">
              <a:buSzPts val="2200"/>
            </a:pPr>
            <a:r>
              <a:rPr lang="en-US" dirty="0"/>
              <a:t>Suggests ways to detect code vulnerabilities using automation</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391779" y="230802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C7648DB-F705-9A90-704B-CCC43873EA9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752"/>
    </mc:Choice>
    <mc:Fallback>
      <p:transition spd="slow" advTm="1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Threats Matrix provides a system for prioritizing potential security risks based on the severity of the exploited threat and likelihood it will occur</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501893081"/>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Attacks that have a high severity and are more likely to be exploited</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Attacks that have the highest severity and could significantly impact the organization.</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Attacks that have a high low severity, but aren’t unlikely to occur</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rgbClr val="FFD966"/>
                          </a:solidFill>
                        </a:rPr>
                        <a:t>Attacks that have a low severity and are not likely to occur</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D6978A3-A28D-66B9-1DD6-62DDEFBCFED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488"/>
    </mc:Choice>
    <mc:Fallback>
      <p:transition spd="slow" advTm="34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effectLst/>
                <a:latin typeface="Century Gothic" panose="020B0502020202020204" pitchFamily="34" charset="0"/>
                <a:ea typeface="Calibri" panose="020F0502020204030204" pitchFamily="34" charset="0"/>
              </a:rPr>
              <a:t>Validate Input Data </a:t>
            </a:r>
            <a:r>
              <a:rPr lang="en-US" sz="1400" dirty="0">
                <a:effectLst/>
                <a:latin typeface="Calibri" panose="020F0502020204030204" pitchFamily="34" charset="0"/>
                <a:ea typeface="Calibri" panose="020F0502020204030204" pitchFamily="34" charset="0"/>
                <a:cs typeface="Calibri" panose="020F0502020204030204" pitchFamily="34" charset="0"/>
              </a:rPr>
              <a:t>(STD-001-CPP, STD-003-CPP, STD-004-CPP, STD-006-CPP, STD-010-CPP)</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ea typeface="Calibri" panose="020F0502020204030204" pitchFamily="34" charset="0"/>
              </a:rPr>
              <a:t>Heed Compiler Warnings </a:t>
            </a:r>
            <a:r>
              <a:rPr lang="en-US" sz="1400" dirty="0">
                <a:latin typeface="Calibri" panose="020F0502020204030204" pitchFamily="34" charset="0"/>
                <a:ea typeface="Calibri" panose="020F0502020204030204" pitchFamily="34" charset="0"/>
                <a:cs typeface="Calibri" panose="020F0502020204030204" pitchFamily="34" charset="0"/>
              </a:rPr>
              <a:t>(STD-006-CPP, </a:t>
            </a:r>
          </a:p>
          <a:p>
            <a:pPr lvl="0" indent="-457200" algn="l" rtl="0">
              <a:lnSpc>
                <a:spcPct val="90000"/>
              </a:lnSpc>
              <a:spcBef>
                <a:spcPts val="0"/>
              </a:spcBef>
              <a:spcAft>
                <a:spcPts val="0"/>
              </a:spcAft>
              <a:buClr>
                <a:schemeClr val="lt1"/>
              </a:buClr>
              <a:buSzPts val="2200"/>
              <a:buFont typeface="+mj-lt"/>
              <a:buAutoNum type="arabicPeriod"/>
            </a:pPr>
            <a:r>
              <a:rPr lang="en-US" dirty="0">
                <a:effectLst/>
                <a:latin typeface="Century Gothic" panose="020B0502020202020204" pitchFamily="34" charset="0"/>
                <a:ea typeface="Calibri" panose="020F0502020204030204" pitchFamily="34" charset="0"/>
              </a:rPr>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Default Deny</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Sanitize Data Sent to Other Systems </a:t>
            </a:r>
            <a:r>
              <a:rPr lang="en-US" sz="1400" dirty="0">
                <a:latin typeface="Calibri" panose="020F0502020204030204" pitchFamily="34" charset="0"/>
                <a:ea typeface="Calibri" panose="020F0502020204030204" pitchFamily="34" charset="0"/>
                <a:cs typeface="Calibri" panose="020F0502020204030204" pitchFamily="34" charset="0"/>
              </a:rPr>
              <a:t>(STD-004-CPP, STD-006-CPP</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Practice Defense in Depth </a:t>
            </a:r>
            <a:r>
              <a:rPr lang="en-US" sz="1400" dirty="0">
                <a:latin typeface="Calibri" panose="020F0502020204030204" pitchFamily="34" charset="0"/>
                <a:ea typeface="Calibri" panose="020F0502020204030204" pitchFamily="34" charset="0"/>
                <a:cs typeface="Calibri" panose="020F0502020204030204" pitchFamily="34" charset="0"/>
              </a:rPr>
              <a:t>(STD-003-CPP, STD-004-CPP, STD-005-CPP, STD-006-CPP,  STD-007-CPP, STD-008-CPP, STD-009-CPP, STD-010-CPP)</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Use Effective Quality Assurance </a:t>
            </a:r>
            <a:r>
              <a:rPr lang="en-US" sz="1400" dirty="0">
                <a:latin typeface="Calibri" panose="020F0502020204030204" pitchFamily="34" charset="0"/>
                <a:ea typeface="Calibri" panose="020F0502020204030204" pitchFamily="34" charset="0"/>
                <a:cs typeface="Calibri" panose="020F0502020204030204" pitchFamily="34" charset="0"/>
              </a:rPr>
              <a:t>(STD-002-CPP, STD-003-CPP, STD-005-CPP, STD-006-CPP, STD-007-CPP, STD-008-CPP, STD-009-CPP, STD-010-CPP)</a:t>
            </a:r>
          </a:p>
          <a:p>
            <a:pPr lvl="0" indent="-457200" algn="l" rtl="0">
              <a:lnSpc>
                <a:spcPct val="90000"/>
              </a:lnSpc>
              <a:spcBef>
                <a:spcPts val="0"/>
              </a:spcBef>
              <a:spcAft>
                <a:spcPts val="0"/>
              </a:spcAft>
              <a:buClr>
                <a:schemeClr val="lt1"/>
              </a:buClr>
              <a:buSzPts val="2200"/>
              <a:buFont typeface="+mj-lt"/>
              <a:buAutoNum type="arabicPeriod"/>
            </a:pPr>
            <a:r>
              <a:rPr lang="en-US" dirty="0">
                <a:latin typeface="Century Gothic" panose="020B0502020202020204" pitchFamily="34" charset="0"/>
              </a:rPr>
              <a:t>Adopt a Secure Coding Standard </a:t>
            </a:r>
            <a:r>
              <a:rPr lang="en-US" sz="1400" dirty="0">
                <a:latin typeface="Calibri" panose="020F0502020204030204" pitchFamily="34" charset="0"/>
                <a:ea typeface="Calibri" panose="020F0502020204030204" pitchFamily="34" charset="0"/>
                <a:cs typeface="Calibri" panose="020F0502020204030204" pitchFamily="34" charset="0"/>
              </a:rPr>
              <a:t>(STD-001-CPP, STD-002-CPP,  STD-003-CPP, STD-004-CPP, STD-005-CPP, STD-006-CPP, STD-007-CPP, STD-008-CPP, STD-009-CPP, 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AC951D1-BB41-4F5D-7D33-264207DA94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4857"/>
    </mc:Choice>
    <mc:Fallback>
      <p:transition spd="slow" advTm="94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600"/>
              </a:spcAft>
              <a:buClr>
                <a:schemeClr val="lt1"/>
              </a:buClr>
              <a:buSzPts val="2000"/>
              <a:buChar char="•"/>
            </a:pPr>
            <a:r>
              <a:rPr lang="en-US" sz="2000" dirty="0"/>
              <a:t>STD-001-CPP: </a:t>
            </a:r>
            <a:r>
              <a:rPr lang="en-US" sz="1600" b="1" dirty="0">
                <a:effectLst/>
                <a:latin typeface="Calibri" panose="020F0502020204030204" pitchFamily="34" charset="0"/>
                <a:ea typeface="Calibri" panose="020F0502020204030204" pitchFamily="34" charset="0"/>
              </a:rPr>
              <a:t>Do not rely on user inputted data to be of the correct type</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STD-002-CPP: </a:t>
            </a:r>
            <a:r>
              <a:rPr lang="en-US" sz="1600" b="1" dirty="0">
                <a:effectLst/>
                <a:latin typeface="Calibri" panose="020F0502020204030204" pitchFamily="34" charset="0"/>
                <a:ea typeface="Calibri" panose="020F0502020204030204" pitchFamily="34" charset="0"/>
              </a:rPr>
              <a:t>Avoid overflowing integers when performing mathematical operations on numeric data types</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STD-003-CPP: </a:t>
            </a:r>
            <a:r>
              <a:rPr lang="en-US" sz="1600" b="1" dirty="0">
                <a:effectLst/>
                <a:latin typeface="Calibri" panose="020F0502020204030204" pitchFamily="34" charset="0"/>
                <a:ea typeface="Calibri" panose="020F0502020204030204" pitchFamily="34" charset="0"/>
              </a:rPr>
              <a:t>Avoid Buffer Overflows by using std::string when gathering input</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STD-004-CPP: </a:t>
            </a:r>
            <a:r>
              <a:rPr lang="en-US" sz="1600" b="1" dirty="0">
                <a:effectLst/>
                <a:latin typeface="Calibri" panose="020F0502020204030204" pitchFamily="34" charset="0"/>
                <a:ea typeface="Calibri" panose="020F0502020204030204" pitchFamily="34" charset="0"/>
              </a:rPr>
              <a:t>Avoid SQL injection by sanitizing and/or parameterizing SQL statements</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STD-005-CPP: </a:t>
            </a:r>
            <a:r>
              <a:rPr lang="en-US" sz="1600" b="1" dirty="0">
                <a:effectLst/>
                <a:latin typeface="Calibri" panose="020F0502020204030204" pitchFamily="34" charset="0"/>
                <a:ea typeface="Calibri" panose="020F0502020204030204" pitchFamily="34" charset="0"/>
              </a:rPr>
              <a:t>Avoid memory leakage by deallocating memory created using the new keyword</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STD-006-CPP: </a:t>
            </a:r>
            <a:r>
              <a:rPr lang="en-US" sz="1600" b="1" dirty="0">
                <a:effectLst/>
                <a:latin typeface="Calibri" panose="020F0502020204030204" pitchFamily="34" charset="0"/>
                <a:ea typeface="Calibri" panose="020F0502020204030204" pitchFamily="34" charset="0"/>
              </a:rPr>
              <a:t>Do not leave assertions in production code</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STD-007-CPP: </a:t>
            </a:r>
            <a:r>
              <a:rPr lang="en-US" sz="1600" b="1" dirty="0">
                <a:effectLst/>
                <a:latin typeface="Calibri" panose="020F0502020204030204" pitchFamily="34" charset="0"/>
                <a:ea typeface="Calibri" panose="020F0502020204030204" pitchFamily="34" charset="0"/>
              </a:rPr>
              <a:t>Avoid unhandled exceptions</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STD-008-CPP: </a:t>
            </a:r>
            <a:r>
              <a:rPr lang="en-US" sz="1600" b="1" dirty="0">
                <a:effectLst/>
                <a:latin typeface="Calibri" panose="020F0502020204030204" pitchFamily="34" charset="0"/>
                <a:ea typeface="Calibri" panose="020F0502020204030204" pitchFamily="34" charset="0"/>
              </a:rPr>
              <a:t>Close files when they are no longer needed</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STD-009-CPP: </a:t>
            </a:r>
            <a:r>
              <a:rPr lang="en-US" sz="1600" b="1" dirty="0">
                <a:effectLst/>
                <a:latin typeface="Calibri" panose="020F0502020204030204" pitchFamily="34" charset="0"/>
                <a:ea typeface="Calibri" panose="020F0502020204030204" pitchFamily="34" charset="0"/>
              </a:rPr>
              <a:t>Ensure enough space for null-terminator in c-strings</a:t>
            </a:r>
            <a:endParaRPr lang="en-US" sz="1600" dirty="0"/>
          </a:p>
          <a:p>
            <a:pPr marL="228600" lvl="0" indent="-228600" algn="l" rtl="0">
              <a:lnSpc>
                <a:spcPct val="90000"/>
              </a:lnSpc>
              <a:spcBef>
                <a:spcPts val="0"/>
              </a:spcBef>
              <a:spcAft>
                <a:spcPts val="600"/>
              </a:spcAft>
              <a:buClr>
                <a:schemeClr val="lt1"/>
              </a:buClr>
              <a:buSzPts val="2000"/>
              <a:buChar char="•"/>
            </a:pPr>
            <a:r>
              <a:rPr lang="en-US" sz="2000" dirty="0"/>
              <a:t>STD-010-CPP: </a:t>
            </a:r>
            <a:r>
              <a:rPr lang="en-US" sz="1600" b="1" dirty="0">
                <a:effectLst/>
                <a:latin typeface="Calibri" panose="020F0502020204030204" pitchFamily="34" charset="0"/>
                <a:ea typeface="Calibri" panose="020F0502020204030204" pitchFamily="34" charset="0"/>
              </a:rPr>
              <a:t>Ensure that division and remainder operations do not result in divide-by-zero errors</a:t>
            </a:r>
            <a:endParaRPr sz="16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93E9B6E-C791-BD61-00E8-0FE7399FB9E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854"/>
    </mc:Choice>
    <mc:Fallback>
      <p:transition spd="slow" advTm="3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 Data not currently in use remains encrypted using Advanced Encryption Standard (AES)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Flight: Data in transit is to remain encrypted using secure communication protocols SSL/TLS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Data being used must remain secure through restricting availability only to those who are authenticated and authorized</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7E2C305-C368-AA0B-1BD9-6C0495116A5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629"/>
    </mc:Choice>
    <mc:Fallback>
      <p:transition spd="slow" advTm="4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Identifying actor accessing the system using credentials</a:t>
            </a:r>
          </a:p>
          <a:p>
            <a:pPr marL="685800" lvl="1" indent="-228600">
              <a:spcBef>
                <a:spcPts val="0"/>
              </a:spcBef>
              <a:buSzPts val="2400"/>
            </a:pPr>
            <a:r>
              <a:rPr lang="en-US" sz="2200" dirty="0"/>
              <a:t>Username, Passwords, Biometrics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Granting permissions based on user role or user group</a:t>
            </a:r>
          </a:p>
          <a:p>
            <a:pPr marL="685800" lvl="1" indent="-228600">
              <a:spcBef>
                <a:spcPts val="0"/>
              </a:spcBef>
              <a:buSzPts val="2400"/>
            </a:pPr>
            <a:r>
              <a:rPr lang="en-US" dirty="0"/>
              <a:t>Default Deny</a:t>
            </a:r>
          </a:p>
          <a:p>
            <a:pPr marL="685800" lvl="1" indent="-228600">
              <a:spcBef>
                <a:spcPts val="0"/>
              </a:spcBef>
              <a:buSzPts val="2400"/>
            </a:pPr>
            <a:endParaRPr lang="en-US" dirty="0"/>
          </a:p>
          <a:p>
            <a:pPr marL="228600" indent="-228600">
              <a:spcBef>
                <a:spcPts val="0"/>
              </a:spcBef>
              <a:buSzPts val="2400"/>
            </a:pPr>
            <a:r>
              <a:rPr lang="en-US" dirty="0"/>
              <a:t>Accounting: Logging all system events for auditing and setting alerts for specific events</a:t>
            </a:r>
          </a:p>
          <a:p>
            <a:pPr marL="685800" lvl="1" indent="-228600">
              <a:spcBef>
                <a:spcPts val="0"/>
              </a:spcBef>
              <a:buSzPts val="2400"/>
            </a:pPr>
            <a:r>
              <a:rPr lang="en-US" dirty="0"/>
              <a:t>Successful/Unsuccessful login attempts</a:t>
            </a:r>
          </a:p>
          <a:p>
            <a:pPr marL="685800" lvl="1" indent="-228600">
              <a:spcBef>
                <a:spcPts val="0"/>
              </a:spcBef>
              <a:buSzPts val="2400"/>
            </a:pPr>
            <a:r>
              <a:rPr lang="en-US" dirty="0"/>
              <a:t>Accessing/Modification of files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7C4434D-2BDA-E1DF-F6F0-A33EA998A6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688"/>
    </mc:Choice>
    <mc:Fallback>
      <p:transition spd="slow" advTm="52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5DE8B3A3-2FF1-090B-7E04-8ED14BA54CB4}"/>
              </a:ext>
            </a:extLst>
          </p:cNvPr>
          <p:cNvSpPr txBox="1"/>
          <p:nvPr/>
        </p:nvSpPr>
        <p:spPr>
          <a:xfrm>
            <a:off x="5778631" y="1442301"/>
            <a:ext cx="5727569" cy="523220"/>
          </a:xfrm>
          <a:prstGeom prst="rect">
            <a:avLst/>
          </a:prstGeom>
          <a:noFill/>
        </p:spPr>
        <p:txBody>
          <a:bodyPr wrap="square" rtlCol="0">
            <a:spAutoFit/>
          </a:bodyPr>
          <a:lstStyle/>
          <a:p>
            <a:pPr algn="r"/>
            <a:r>
              <a:rPr lang="en-US" sz="2800" dirty="0">
                <a:solidFill>
                  <a:schemeClr val="bg1"/>
                </a:solidFill>
                <a:latin typeface="Century Gothic" panose="020B0502020202020204" pitchFamily="34" charset="0"/>
              </a:rPr>
              <a:t>Testing std::vector</a:t>
            </a:r>
          </a:p>
        </p:txBody>
      </p:sp>
      <p:pic>
        <p:nvPicPr>
          <p:cNvPr id="4" name="Picture 3" descr="A computer screen with text&#10;&#10;Description automatically generated">
            <a:extLst>
              <a:ext uri="{FF2B5EF4-FFF2-40B4-BE49-F238E27FC236}">
                <a16:creationId xmlns:a16="http://schemas.microsoft.com/office/drawing/2014/main" id="{C51BBC14-2F1C-CCFC-AE4B-8A30A6E04DC0}"/>
              </a:ext>
            </a:extLst>
          </p:cNvPr>
          <p:cNvPicPr>
            <a:picLocks noChangeAspect="1"/>
          </p:cNvPicPr>
          <p:nvPr/>
        </p:nvPicPr>
        <p:blipFill>
          <a:blip r:embed="rId7"/>
          <a:stretch>
            <a:fillRect/>
          </a:stretch>
        </p:blipFill>
        <p:spPr>
          <a:xfrm>
            <a:off x="1044607" y="2273240"/>
            <a:ext cx="9978174" cy="3599659"/>
          </a:xfrm>
          <a:prstGeom prst="rect">
            <a:avLst/>
          </a:prstGeom>
        </p:spPr>
      </p:pic>
      <p:pic>
        <p:nvPicPr>
          <p:cNvPr id="5" name="Audio 4">
            <a:hlinkClick r:id="" action="ppaction://media"/>
            <a:extLst>
              <a:ext uri="{FF2B5EF4-FFF2-40B4-BE49-F238E27FC236}">
                <a16:creationId xmlns:a16="http://schemas.microsoft.com/office/drawing/2014/main" id="{BC011B76-5CCC-3C56-3DE7-40583A597A0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853"/>
    </mc:Choice>
    <mc:Fallback>
      <p:transition spd="slow" advTm="36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5DE8B3A3-2FF1-090B-7E04-8ED14BA54CB4}"/>
              </a:ext>
            </a:extLst>
          </p:cNvPr>
          <p:cNvSpPr txBox="1"/>
          <p:nvPr/>
        </p:nvSpPr>
        <p:spPr>
          <a:xfrm>
            <a:off x="5778631" y="1442301"/>
            <a:ext cx="5727569" cy="523220"/>
          </a:xfrm>
          <a:prstGeom prst="rect">
            <a:avLst/>
          </a:prstGeom>
          <a:noFill/>
        </p:spPr>
        <p:txBody>
          <a:bodyPr wrap="square" rtlCol="0">
            <a:spAutoFit/>
          </a:bodyPr>
          <a:lstStyle/>
          <a:p>
            <a:pPr algn="r"/>
            <a:r>
              <a:rPr lang="en-US" sz="2800" dirty="0">
                <a:solidFill>
                  <a:schemeClr val="bg1"/>
                </a:solidFill>
                <a:latin typeface="Century Gothic" panose="020B0502020202020204" pitchFamily="34" charset="0"/>
              </a:rPr>
              <a:t>Testing std::vector</a:t>
            </a:r>
          </a:p>
        </p:txBody>
      </p:sp>
      <p:pic>
        <p:nvPicPr>
          <p:cNvPr id="4" name="Picture 3" descr="A computer screen with white and green text&#10;&#10;Description automatically generated">
            <a:extLst>
              <a:ext uri="{FF2B5EF4-FFF2-40B4-BE49-F238E27FC236}">
                <a16:creationId xmlns:a16="http://schemas.microsoft.com/office/drawing/2014/main" id="{346C9525-ED2D-222D-54ED-60DB0E24583B}"/>
              </a:ext>
            </a:extLst>
          </p:cNvPr>
          <p:cNvPicPr>
            <a:picLocks noChangeAspect="1"/>
          </p:cNvPicPr>
          <p:nvPr/>
        </p:nvPicPr>
        <p:blipFill>
          <a:blip r:embed="rId7"/>
          <a:stretch>
            <a:fillRect/>
          </a:stretch>
        </p:blipFill>
        <p:spPr>
          <a:xfrm>
            <a:off x="1381321" y="2269292"/>
            <a:ext cx="8794620" cy="4112653"/>
          </a:xfrm>
          <a:prstGeom prst="rect">
            <a:avLst/>
          </a:prstGeom>
        </p:spPr>
      </p:pic>
      <p:pic>
        <p:nvPicPr>
          <p:cNvPr id="5" name="Audio 4">
            <a:hlinkClick r:id="" action="ppaction://media"/>
            <a:extLst>
              <a:ext uri="{FF2B5EF4-FFF2-40B4-BE49-F238E27FC236}">
                <a16:creationId xmlns:a16="http://schemas.microsoft.com/office/drawing/2014/main" id="{76A23A03-0129-DC0E-414A-DC54EB42835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79263047"/>
      </p:ext>
    </p:extLst>
  </p:cSld>
  <p:clrMapOvr>
    <a:masterClrMapping/>
  </p:clrMapOvr>
  <mc:AlternateContent xmlns:mc="http://schemas.openxmlformats.org/markup-compatibility/2006">
    <mc:Choice xmlns:p14="http://schemas.microsoft.com/office/powerpoint/2010/main" Requires="p14">
      <p:transition spd="slow" p14:dur="2000" advTm="25790"/>
    </mc:Choice>
    <mc:Fallback>
      <p:transition spd="slow" advTm="25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2032</TotalTime>
  <Words>740</Words>
  <Application>Microsoft Office PowerPoint</Application>
  <PresentationFormat>Widescreen</PresentationFormat>
  <Paragraphs>91</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Times New Roman</vt: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Jerrett Gonsalves</cp:lastModifiedBy>
  <cp:revision>10</cp:revision>
  <dcterms:created xsi:type="dcterms:W3CDTF">2020-08-19T17:59:24Z</dcterms:created>
  <dcterms:modified xsi:type="dcterms:W3CDTF">2024-04-17T21:01:22Z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